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5" r:id="rId2"/>
    <p:sldId id="583" r:id="rId3"/>
    <p:sldId id="584" r:id="rId4"/>
    <p:sldId id="586" r:id="rId5"/>
    <p:sldId id="588" r:id="rId6"/>
    <p:sldId id="592" r:id="rId7"/>
    <p:sldId id="593" r:id="rId8"/>
    <p:sldId id="589" r:id="rId9"/>
    <p:sldId id="590" r:id="rId10"/>
    <p:sldId id="591" r:id="rId11"/>
  </p:sldIdLst>
  <p:sldSz cx="6858000" cy="5143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BD549CC-3003-4F24-A1F4-5B64D336B0B8}">
          <p14:sldIdLst>
            <p14:sldId id="265"/>
            <p14:sldId id="583"/>
            <p14:sldId id="584"/>
            <p14:sldId id="586"/>
            <p14:sldId id="588"/>
            <p14:sldId id="592"/>
            <p14:sldId id="593"/>
            <p14:sldId id="589"/>
            <p14:sldId id="590"/>
            <p14:sldId id="591"/>
          </p14:sldIdLst>
        </p14:section>
        <p14:section name="Extra Slides" id="{516C3E04-272B-42FA-B7AC-88FFC06AFE6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E74"/>
    <a:srgbClr val="199743"/>
    <a:srgbClr val="8E0000"/>
    <a:srgbClr val="FF9900"/>
    <a:srgbClr val="00CC66"/>
    <a:srgbClr val="66FF33"/>
    <a:srgbClr val="0085CA"/>
    <a:srgbClr val="9D9D9D"/>
    <a:srgbClr val="0025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5509" autoAdjust="0"/>
  </p:normalViewPr>
  <p:slideViewPr>
    <p:cSldViewPr snapToGrid="0" snapToObjects="1">
      <p:cViewPr varScale="1">
        <p:scale>
          <a:sx n="137" d="100"/>
          <a:sy n="137" d="100"/>
        </p:scale>
        <p:origin x="1062" y="132"/>
      </p:cViewPr>
      <p:guideLst>
        <p:guide orient="horz" pos="16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napToObjects="1">
      <p:cViewPr varScale="1">
        <p:scale>
          <a:sx n="78" d="100"/>
          <a:sy n="78" d="100"/>
        </p:scale>
        <p:origin x="3264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b="1" dirty="0">
                <a:solidFill>
                  <a:srgbClr val="003E74"/>
                </a:solidFill>
              </a:rPr>
              <a:t>Name of presentation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00D734-2F8E-46C9-8C77-170B5704913C}" type="datetime3">
              <a:rPr lang="en-GB" smtClean="0">
                <a:solidFill>
                  <a:srgbClr val="003E74"/>
                </a:solidFill>
              </a:rPr>
              <a:t>8 January, 2024</a:t>
            </a:fld>
            <a:endParaRPr lang="en-US" dirty="0">
              <a:solidFill>
                <a:srgbClr val="003E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949037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1">
                <a:solidFill>
                  <a:srgbClr val="003E74"/>
                </a:solidFill>
              </a:defRPr>
            </a:lvl1pPr>
          </a:lstStyle>
          <a:p>
            <a:r>
              <a:rPr lang="en-US" dirty="0"/>
              <a:t>Name of presentation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rgbClr val="003E74"/>
                </a:solidFill>
              </a:defRPr>
            </a:lvl1pPr>
          </a:lstStyle>
          <a:p>
            <a:fld id="{9367B4D4-5575-4C18-A83C-A247518B6DC8}" type="datetime3">
              <a:rPr lang="en-GB" smtClean="0"/>
              <a:t>8 January, 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65648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Name of presentation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67B4D4-5575-4C18-A83C-A247518B6DC8}" type="datetime3">
              <a:rPr lang="en-GB" smtClean="0"/>
              <a:t>8 January,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988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1553047"/>
            <a:ext cx="4800600" cy="453385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42900" y="338326"/>
            <a:ext cx="6172200" cy="857250"/>
          </a:xfrm>
        </p:spPr>
        <p:txBody>
          <a:bodyPr/>
          <a:lstStyle>
            <a:lvl1pPr algn="l">
              <a:defRPr sz="4000" b="0">
                <a:solidFill>
                  <a:srgbClr val="003E74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2236474"/>
            <a:ext cx="4800600" cy="254858"/>
          </a:xfrm>
        </p:spPr>
        <p:txBody>
          <a:bodyPr/>
          <a:lstStyle>
            <a:lvl1pPr marL="0" indent="0" algn="l">
              <a:buNone/>
              <a:defRPr sz="1200" baseline="0">
                <a:solidFill>
                  <a:srgbClr val="9D9D9D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GB" dirty="0"/>
              <a:t>Click to edit author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0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en-GB"/>
              <a:t>© Imperial College London</a:t>
            </a: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D4470702-E494-436C-85B7-1A170B914B0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7887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ith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3082581"/>
            <a:ext cx="2783706" cy="718386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Title 12"/>
          <p:cNvSpPr>
            <a:spLocks noGrp="1"/>
          </p:cNvSpPr>
          <p:nvPr>
            <p:ph type="title"/>
          </p:nvPr>
        </p:nvSpPr>
        <p:spPr>
          <a:xfrm>
            <a:off x="342900" y="1159488"/>
            <a:ext cx="2783706" cy="1615001"/>
          </a:xfrm>
        </p:spPr>
        <p:txBody>
          <a:bodyPr/>
          <a:lstStyle>
            <a:lvl1pPr>
              <a:defRPr sz="4000" b="0">
                <a:solidFill>
                  <a:srgbClr val="003E74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4118513"/>
            <a:ext cx="2700882" cy="254858"/>
          </a:xfrm>
        </p:spPr>
        <p:txBody>
          <a:bodyPr/>
          <a:lstStyle>
            <a:lvl1pPr marL="0" indent="0" algn="l">
              <a:buNone/>
              <a:defRPr sz="1200" baseline="0">
                <a:solidFill>
                  <a:srgbClr val="9D9D9D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GB" dirty="0"/>
              <a:t>Click to edit author name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3567113" y="1159669"/>
            <a:ext cx="2947988" cy="3213702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030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one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944381"/>
            <a:ext cx="6172200" cy="3428992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 sz="1200"/>
            </a:lvl3pPr>
            <a:lvl4pPr>
              <a:buClr>
                <a:srgbClr val="0085CA"/>
              </a:buClr>
              <a:defRPr sz="1200"/>
            </a:lvl4pPr>
            <a:lvl5pPr>
              <a:buClr>
                <a:srgbClr val="0085CA"/>
              </a:buClr>
              <a:defRPr sz="1200">
                <a:latin typeface="+mn-lt"/>
              </a:defRPr>
            </a:lvl5pPr>
            <a:lvl6pPr marL="2286000" indent="0">
              <a:buNone/>
              <a:defRPr sz="1400" baseline="0">
                <a:latin typeface="+mn-lt"/>
              </a:defRPr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EF3556-CD90-4677-BD9C-FFA934182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9259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idx="11"/>
          </p:nvPr>
        </p:nvSpPr>
        <p:spPr>
          <a:xfrm>
            <a:off x="342900" y="1759937"/>
            <a:ext cx="2963158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2"/>
          </p:nvPr>
        </p:nvSpPr>
        <p:spPr>
          <a:xfrm>
            <a:off x="3551942" y="1759937"/>
            <a:ext cx="2963159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2622752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with quo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42900" y="1759937"/>
            <a:ext cx="2963158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1115932"/>
            <a:ext cx="6172200" cy="380667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3551942" y="1759937"/>
            <a:ext cx="2963159" cy="1948997"/>
          </a:xfrm>
        </p:spPr>
        <p:txBody>
          <a:bodyPr/>
          <a:lstStyle>
            <a:lvl1pPr marL="0" indent="0">
              <a:buClr>
                <a:srgbClr val="0085CA"/>
              </a:buClr>
              <a:buNone/>
              <a:defRPr sz="2800" b="0" i="1" baseline="0">
                <a:solidFill>
                  <a:srgbClr val="003E74"/>
                </a:solidFill>
              </a:defRPr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“Click to add a quote”</a:t>
            </a:r>
            <a:endParaRPr lang="en-US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3551636" y="3890251"/>
            <a:ext cx="2963465" cy="48312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5CA"/>
              </a:buClr>
              <a:buSzTx/>
              <a:buFont typeface="Arial"/>
              <a:buNone/>
              <a:tabLst/>
              <a:defRPr sz="1200" baseline="0">
                <a:solidFill>
                  <a:srgbClr val="0085C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5CA"/>
              </a:buClr>
              <a:buSzTx/>
              <a:buFont typeface="Arial"/>
              <a:buNone/>
              <a:tabLst/>
              <a:defRPr/>
            </a:pPr>
            <a:r>
              <a:rPr lang="en-GB" dirty="0"/>
              <a:t>Click to add quote attribution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3128024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wo columns with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42900" y="1759937"/>
            <a:ext cx="2963158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1115932"/>
            <a:ext cx="6172200" cy="380667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551636" y="1759937"/>
            <a:ext cx="2963465" cy="1976608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3551636" y="3942710"/>
            <a:ext cx="2963465" cy="427906"/>
          </a:xfrm>
        </p:spPr>
        <p:txBody>
          <a:bodyPr/>
          <a:lstStyle>
            <a:lvl1pPr marL="0" indent="0">
              <a:buNone/>
              <a:defRPr sz="1000">
                <a:solidFill>
                  <a:srgbClr val="9D9D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add caption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847259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/media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42900" y="1115931"/>
            <a:ext cx="6172201" cy="2639020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342901" y="3945465"/>
            <a:ext cx="2963465" cy="427906"/>
          </a:xfrm>
        </p:spPr>
        <p:txBody>
          <a:bodyPr/>
          <a:lstStyle>
            <a:lvl1pPr marL="0" indent="0">
              <a:buNone/>
              <a:defRPr sz="1000">
                <a:solidFill>
                  <a:srgbClr val="9D9D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add caption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55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s/media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42901" y="1115931"/>
            <a:ext cx="2963465" cy="2611410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342901" y="3945465"/>
            <a:ext cx="2963465" cy="427906"/>
          </a:xfrm>
        </p:spPr>
        <p:txBody>
          <a:bodyPr/>
          <a:lstStyle>
            <a:lvl1pPr marL="0" indent="0">
              <a:buNone/>
              <a:defRPr sz="1000">
                <a:solidFill>
                  <a:srgbClr val="9D9D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add caption</a:t>
            </a:r>
            <a:endParaRPr lang="en-US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3551636" y="1115933"/>
            <a:ext cx="2963465" cy="1479401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3551636" y="2816214"/>
            <a:ext cx="2963465" cy="1557158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1250341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406725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llege_Powerpoint_Background_16-9.png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29"/>
          <a:stretch/>
        </p:blipFill>
        <p:spPr>
          <a:xfrm>
            <a:off x="1" y="989044"/>
            <a:ext cx="6851909" cy="415445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874427"/>
            <a:ext cx="6172200" cy="34989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855" y="222930"/>
            <a:ext cx="6172200" cy="380667"/>
          </a:xfrm>
          <a:prstGeom prst="rect">
            <a:avLst/>
          </a:prstGeom>
        </p:spPr>
        <p:txBody>
          <a:bodyPr vert="horz" lIns="0" tIns="45720" rIns="0" bIns="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A47A2262-5A7D-45A3-96C6-9CCD97066700}"/>
              </a:ext>
            </a:extLst>
          </p:cNvPr>
          <p:cNvSpPr txBox="1">
            <a:spLocks/>
          </p:cNvSpPr>
          <p:nvPr userDrawn="1"/>
        </p:nvSpPr>
        <p:spPr>
          <a:xfrm>
            <a:off x="342900" y="4843372"/>
            <a:ext cx="2580148" cy="234218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000" b="1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DSML preliminaries </a:t>
            </a:r>
            <a:fld id="{E02759F7-6DF7-41CF-838D-FA3B28819651}" type="slidenum">
              <a:rPr lang="en-GB" smtClean="0"/>
              <a:pPr/>
              <a:t>‹#›</a:t>
            </a:fld>
            <a:endParaRPr lang="en-US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412E9493-4C17-4DDD-9E36-5FED1FB9113E}"/>
              </a:ext>
            </a:extLst>
          </p:cNvPr>
          <p:cNvSpPr txBox="1">
            <a:spLocks/>
          </p:cNvSpPr>
          <p:nvPr userDrawn="1"/>
        </p:nvSpPr>
        <p:spPr>
          <a:xfrm>
            <a:off x="3368843" y="4843372"/>
            <a:ext cx="3146258" cy="234218"/>
          </a:xfrm>
          <a:prstGeom prst="rect">
            <a:avLst/>
          </a:prstGeom>
        </p:spPr>
        <p:txBody>
          <a:bodyPr/>
          <a:lstStyle>
            <a:lvl1pPr marL="0" indent="0" algn="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000" b="1" kern="1200" cap="none" baseline="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Tim Evans &amp; Patrick Dunne, Imperial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372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52" r:id="rId4"/>
    <p:sldLayoutId id="2147483660" r:id="rId5"/>
    <p:sldLayoutId id="2147483657" r:id="rId6"/>
    <p:sldLayoutId id="2147483658" r:id="rId7"/>
    <p:sldLayoutId id="2147483659" r:id="rId8"/>
    <p:sldLayoutId id="2147483655" r:id="rId9"/>
    <p:sldLayoutId id="2147483661" r:id="rId1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rgbClr val="0085CA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•"/>
        <a:defRPr sz="1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–"/>
        <a:defRPr sz="1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»"/>
        <a:defRPr sz="1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eilly.com/library/view/hands-on-machine-learning/9781492032632/" TargetMode="External"/><Relationship Id="rId2" Type="http://schemas.openxmlformats.org/officeDocument/2006/relationships/hyperlink" Target="https://themlbook.com/" TargetMode="Externa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openxmlformats.org/officeDocument/2006/relationships/hyperlink" Target="https://www.oreilly.com/library/view/introduction-to-machine/978144936988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bb.imperial.ac.uk/webapps/blackboard/execute/courseMain?course_id=_39636_1&amp;mode=quick" TargetMode="Externa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perial.ac.uk/people/p.dunne12" TargetMode="External"/><Relationship Id="rId2" Type="http://schemas.openxmlformats.org/officeDocument/2006/relationships/hyperlink" Target="https://www.imperial.ac.uk/people/t.evans" TargetMode="Externa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79654" y="3543316"/>
            <a:ext cx="5912781" cy="1258169"/>
          </a:xfrm>
        </p:spPr>
        <p:txBody>
          <a:bodyPr/>
          <a:lstStyle/>
          <a:p>
            <a:pPr algn="ctr"/>
            <a:r>
              <a:rPr lang="en-US" sz="2000" dirty="0"/>
              <a:t>Tim </a:t>
            </a:r>
            <a:r>
              <a:rPr lang="en-US" sz="2000" cap="small" dirty="0"/>
              <a:t>Evans</a:t>
            </a:r>
            <a:r>
              <a:rPr lang="en-US" sz="2000" dirty="0"/>
              <a:t>      Patrick </a:t>
            </a:r>
            <a:r>
              <a:rPr lang="en-US" sz="2000" cap="small" dirty="0"/>
              <a:t>Dunne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(Universe)              (Particles)</a:t>
            </a:r>
          </a:p>
          <a:p>
            <a:pPr algn="ctr"/>
            <a:r>
              <a:rPr lang="en-US" sz="2000" dirty="0"/>
              <a:t>Spring 2024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1813" y="825746"/>
            <a:ext cx="4272173" cy="2241570"/>
          </a:xfrm>
        </p:spPr>
        <p:txBody>
          <a:bodyPr/>
          <a:lstStyle/>
          <a:p>
            <a:pPr algn="ctr"/>
            <a:r>
              <a:rPr lang="en-US" sz="3000" dirty="0"/>
              <a:t>PHYS60022/70073</a:t>
            </a:r>
            <a:br>
              <a:rPr lang="en-US" sz="3000" dirty="0"/>
            </a:br>
            <a:br>
              <a:rPr lang="en-US" sz="3000" dirty="0"/>
            </a:br>
            <a:r>
              <a:rPr lang="en-US" sz="3000" dirty="0"/>
              <a:t>Data Science and Machine Learning for Physics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4186191" y="-2198"/>
            <a:ext cx="2655244" cy="603505"/>
          </a:xfrm>
        </p:spPr>
        <p:txBody>
          <a:bodyPr/>
          <a:lstStyle/>
          <a:p>
            <a:pPr marL="0" indent="0" algn="r">
              <a:buNone/>
            </a:pPr>
            <a:r>
              <a:rPr lang="en-GB" sz="1200" dirty="0">
                <a:solidFill>
                  <a:schemeClr val="bg2">
                    <a:lumMod val="50000"/>
                  </a:schemeClr>
                </a:solidFill>
              </a:rPr>
              <a:t>DSML</a:t>
            </a:r>
            <a:br>
              <a:rPr lang="en-US" sz="120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200">
                <a:solidFill>
                  <a:schemeClr val="bg2">
                    <a:lumMod val="50000"/>
                  </a:schemeClr>
                </a:solidFill>
              </a:rPr>
              <a:t>8/1/2024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A972A07-B900-4BC0-AE17-3998292C9592}"/>
              </a:ext>
            </a:extLst>
          </p:cNvPr>
          <p:cNvSpPr txBox="1">
            <a:spLocks/>
          </p:cNvSpPr>
          <p:nvPr/>
        </p:nvSpPr>
        <p:spPr>
          <a:xfrm>
            <a:off x="4258484" y="4937124"/>
            <a:ext cx="2510659" cy="895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0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9AE24245-E8BB-4204-9519-3CFBA23A4C11}"/>
              </a:ext>
            </a:extLst>
          </p:cNvPr>
          <p:cNvSpPr txBox="1">
            <a:spLocks/>
          </p:cNvSpPr>
          <p:nvPr/>
        </p:nvSpPr>
        <p:spPr>
          <a:xfrm>
            <a:off x="4690413" y="565692"/>
            <a:ext cx="1749348" cy="1915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 baseline="0">
                <a:solidFill>
                  <a:srgbClr val="9D9D9D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20357223-65A2-491C-AD57-C4B924C85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66" y="86606"/>
            <a:ext cx="2293625" cy="603505"/>
          </a:xfrm>
          <a:prstGeom prst="rect">
            <a:avLst/>
          </a:prstGeom>
        </p:spPr>
      </p:pic>
      <p:pic>
        <p:nvPicPr>
          <p:cNvPr id="9" name="Picture 8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8433712D-6438-9993-0CEA-07836C55C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987" y="738245"/>
            <a:ext cx="2482199" cy="24821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D6AE72-346A-C661-6724-3C5024C12DF4}"/>
              </a:ext>
            </a:extLst>
          </p:cNvPr>
          <p:cNvSpPr txBox="1"/>
          <p:nvPr/>
        </p:nvSpPr>
        <p:spPr>
          <a:xfrm>
            <a:off x="4100781" y="387691"/>
            <a:ext cx="2794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i="1" dirty="0"/>
              <a:t>“Machine Learning Data Science Physics” from Bing DALL-E</a:t>
            </a:r>
          </a:p>
        </p:txBody>
      </p:sp>
      <p:pic>
        <p:nvPicPr>
          <p:cNvPr id="15" name="Picture 14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5C08028F-279B-F77E-1290-0D76B93D0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1776" y="3273691"/>
            <a:ext cx="1099418" cy="1374218"/>
          </a:xfrm>
          <a:prstGeom prst="rect">
            <a:avLst/>
          </a:prstGeom>
        </p:spPr>
      </p:pic>
      <p:pic>
        <p:nvPicPr>
          <p:cNvPr id="17" name="Picture 16" descr="A person wearing glasses and a blue shirt&#10;&#10;Description automatically generated">
            <a:extLst>
              <a:ext uri="{FF2B5EF4-FFF2-40B4-BE49-F238E27FC236}">
                <a16:creationId xmlns:a16="http://schemas.microsoft.com/office/drawing/2014/main" id="{4AD97227-5490-EC54-0BD1-CFBBD50B20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278070"/>
            <a:ext cx="1333424" cy="138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614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EDE-1246-37A6-12C1-CA0A4C39E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BF3E6-18EC-66B3-0924-04F2D5DA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704996"/>
            <a:ext cx="6172200" cy="3867004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dirty="0" err="1"/>
              <a:t>Jupyter</a:t>
            </a:r>
            <a:r>
              <a:rPr lang="en-US" b="1" dirty="0"/>
              <a:t> notebooks</a:t>
            </a:r>
            <a:r>
              <a:rPr lang="en-US" dirty="0"/>
              <a:t> are the </a:t>
            </a:r>
            <a:br>
              <a:rPr lang="en-US" dirty="0"/>
            </a:br>
            <a:r>
              <a:rPr lang="en-US" dirty="0"/>
              <a:t>slides, notes and problem sheets </a:t>
            </a:r>
            <a:br>
              <a:rPr lang="en-US" dirty="0"/>
            </a:br>
            <a:r>
              <a:rPr lang="en-US" dirty="0"/>
              <a:t>for the course. </a:t>
            </a:r>
          </a:p>
          <a:p>
            <a:pPr lvl="1"/>
            <a:r>
              <a:rPr lang="en-US" dirty="0">
                <a:solidFill>
                  <a:srgbClr val="002060"/>
                </a:solidFill>
              </a:rPr>
              <a:t>You can always use the "File" - "Download as" to save notebooks in another format (e.g. pdf)For </a:t>
            </a:r>
          </a:p>
          <a:p>
            <a:r>
              <a:rPr lang="en-US" dirty="0"/>
              <a:t>For </a:t>
            </a:r>
            <a:r>
              <a:rPr lang="en-US" b="1" dirty="0"/>
              <a:t>statistics</a:t>
            </a:r>
            <a:r>
              <a:rPr lang="en-US" dirty="0"/>
              <a:t> use notes from PHYS40005 Statistics and Measurement course (copy on DSML Blackboard).</a:t>
            </a:r>
          </a:p>
          <a:p>
            <a:r>
              <a:rPr lang="en-US" dirty="0"/>
              <a:t>We do not require any textbooks for the course but have three recommendations on the DSML Blackboard site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"The Hundred-Page Machine Learning Book</a:t>
            </a:r>
            <a:r>
              <a:rPr lang="en-US" dirty="0">
                <a:hlinkClick r:id="rId3"/>
              </a:rPr>
              <a:t>“</a:t>
            </a:r>
            <a:r>
              <a:rPr lang="en-US" dirty="0"/>
              <a:t> (free)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"Hands on machine learning with Scikit-Learn, </a:t>
            </a:r>
            <a:r>
              <a:rPr lang="en-US" dirty="0" err="1">
                <a:hlinkClick r:id="rId3"/>
              </a:rPr>
              <a:t>Keras</a:t>
            </a:r>
            <a:r>
              <a:rPr lang="en-US" dirty="0">
                <a:hlinkClick r:id="rId3"/>
              </a:rPr>
              <a:t> and TensorFlow 3rd Edition"</a:t>
            </a:r>
            <a:r>
              <a:rPr lang="en-US" dirty="0"/>
              <a:t> (£60).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"Introduction to Machine Learning with python"</a:t>
            </a:r>
            <a:r>
              <a:rPr lang="en-US" dirty="0"/>
              <a:t> (£50)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1C3FD-2C1C-ED46-32A3-0C19658FC7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0472" y="-20977"/>
            <a:ext cx="2287528" cy="151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085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559BD-E51F-24B5-A55B-2CE94FC52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BLACKBOARD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43641-444A-7D7E-9263-C41D2F3F9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874427"/>
            <a:ext cx="5687952" cy="3498946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/>
              <a:t>All the current information is on the </a:t>
            </a:r>
            <a:br>
              <a:rPr lang="en-GB" dirty="0"/>
            </a:br>
            <a:r>
              <a:rPr lang="en-GB" dirty="0"/>
              <a:t>Blackboard site for this course. </a:t>
            </a:r>
          </a:p>
          <a:p>
            <a:pPr marL="0" indent="0" algn="ctr">
              <a:buNone/>
            </a:pPr>
            <a:r>
              <a:rPr lang="en-GB" dirty="0"/>
              <a:t>Search for </a:t>
            </a:r>
            <a:r>
              <a:rPr lang="en-US" dirty="0">
                <a:hlinkClick r:id="rId2" tooltip="PHYS60022/70073 - Data Science and Machine Learning for Physics (Spring 2023-2024)"/>
              </a:rPr>
              <a:t>PHYS60022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US" dirty="0">
                <a:hlinkClick r:id="rId2" tooltip="PHYS60022/70073 - Data Science and Machine Learning for Physics (Spring 2023-2024)"/>
              </a:rPr>
              <a:t>PHYS60022/70073 - Data Science and Machine Learning for Physics (Spring 2023-2024) </a:t>
            </a:r>
            <a:endParaRPr lang="en-GB" dirty="0"/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sz="1200" dirty="0"/>
              <a:t>https://bb.imperial.ac.uk/ultra/courses/_39636_1/cl/outline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These slides are only correct at the time of writing.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08C3E9-E225-CB3B-92B0-79C362B9B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576" y="0"/>
            <a:ext cx="1806423" cy="131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458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64694-3463-A535-C862-9BCDC522F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the course is taught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B467D-2989-F29F-EB1B-2F42845D3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course is </a:t>
            </a:r>
            <a:r>
              <a:rPr lang="en-US" dirty="0" err="1"/>
              <a:t>organised</a:t>
            </a:r>
            <a:r>
              <a:rPr lang="en-US" dirty="0"/>
              <a:t> in ten sections, </a:t>
            </a:r>
            <a:br>
              <a:rPr lang="en-US" dirty="0"/>
            </a:br>
            <a:r>
              <a:rPr lang="en-US" dirty="0"/>
              <a:t>one per week.</a:t>
            </a:r>
          </a:p>
          <a:p>
            <a:endParaRPr lang="en-US" dirty="0"/>
          </a:p>
          <a:p>
            <a:r>
              <a:rPr lang="en-US" dirty="0"/>
              <a:t>Weeks 1 to 4 are run by </a:t>
            </a:r>
            <a:r>
              <a:rPr lang="en-US" dirty="0">
                <a:hlinkClick r:id="rId2" tooltip="Tim Evans"/>
              </a:rPr>
              <a:t>Tim Evans</a:t>
            </a:r>
            <a:r>
              <a:rPr lang="en-US" dirty="0"/>
              <a:t> </a:t>
            </a:r>
          </a:p>
          <a:p>
            <a:r>
              <a:rPr lang="en-US" dirty="0"/>
              <a:t>Weeks 5 to 10 are run by </a:t>
            </a:r>
            <a:r>
              <a:rPr lang="en-US" dirty="0">
                <a:hlinkClick r:id="rId3" tooltip="Patrick Dunne"/>
              </a:rPr>
              <a:t>Patrick Dunne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One python notebook every week contains both the lecture material and the exercises for the week. </a:t>
            </a:r>
          </a:p>
          <a:p>
            <a:endParaRPr lang="en-US" dirty="0"/>
          </a:p>
          <a:p>
            <a:r>
              <a:rPr lang="en-US" dirty="0"/>
              <a:t>The students are intended to work through each section, each notebook over seven days. 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A3ED62E-485D-0FF6-AB3C-857768E0C4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56296" y="0"/>
            <a:ext cx="2001704" cy="200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98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415A0-5875-66EF-6DB8-1A1D5EEA8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Each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11BA0-AB4E-9497-534F-771A7A516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874426"/>
            <a:ext cx="6172200" cy="370455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Each week is broken down as follows:-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DSML course week starts on </a:t>
            </a:r>
            <a:r>
              <a:rPr lang="en-US" b="1" dirty="0"/>
              <a:t>Wednesdays at 09.00</a:t>
            </a:r>
            <a:r>
              <a:rPr lang="en-US" dirty="0"/>
              <a:t> (except last week, week 11) with a one-hour presentation from a lecturer in the computing lab.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computer suite is booked for the course immediately after the lecture from </a:t>
            </a:r>
            <a:r>
              <a:rPr lang="en-US" b="1" dirty="0"/>
              <a:t>10.00-11.50 on Wednesdays</a:t>
            </a:r>
            <a:r>
              <a:rPr lang="en-US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3E74"/>
                </a:solidFill>
              </a:rPr>
              <a:t>Students to work together on the </a:t>
            </a:r>
            <a:r>
              <a:rPr lang="en-US" dirty="0" err="1">
                <a:solidFill>
                  <a:srgbClr val="003E74"/>
                </a:solidFill>
              </a:rPr>
              <a:t>Jupyter</a:t>
            </a:r>
            <a:r>
              <a:rPr lang="en-US" dirty="0">
                <a:solidFill>
                  <a:srgbClr val="003E74"/>
                </a:solidFill>
              </a:rPr>
              <a:t> notebook for that week.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should then work on the exercises in the rest of the notebook over the following four working 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feedback/presentation session</a:t>
            </a:r>
            <a:r>
              <a:rPr lang="en-US" dirty="0"/>
              <a:t> with a lecturer and </a:t>
            </a:r>
            <a:r>
              <a:rPr lang="en-US" dirty="0" err="1"/>
              <a:t>demonstratorson</a:t>
            </a:r>
            <a:r>
              <a:rPr lang="en-US" dirty="0"/>
              <a:t> </a:t>
            </a:r>
            <a:r>
              <a:rPr lang="en-US" b="1" dirty="0"/>
              <a:t>Mondays at 16.00</a:t>
            </a:r>
            <a:r>
              <a:rPr lang="en-US" dirty="0"/>
              <a:t> in LT2</a:t>
            </a:r>
            <a:endParaRPr lang="en-GB" dirty="0"/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1F5F4-9C6F-12DC-4C16-22C400331C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637" y="0"/>
            <a:ext cx="1160363" cy="116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426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50125-B0B6-97DF-A387-0E128F418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4A7CB-69F1-9951-683B-542398B7C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618" y="874426"/>
            <a:ext cx="5919170" cy="380925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</a:t>
            </a:r>
            <a:r>
              <a:rPr lang="en-US" sz="1800" b="1" dirty="0"/>
              <a:t>Ed discussion board</a:t>
            </a:r>
            <a:r>
              <a:rPr lang="en-US" sz="1800" dirty="0"/>
              <a:t> on the Blackboard course site is the best way to ask questions.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A </a:t>
            </a:r>
            <a:r>
              <a:rPr lang="en-US" sz="1800" b="1" dirty="0"/>
              <a:t>feedback exercise</a:t>
            </a:r>
            <a:r>
              <a:rPr lang="en-US" sz="1800" dirty="0"/>
              <a:t> on </a:t>
            </a:r>
            <a:r>
              <a:rPr lang="en-US" sz="1800" b="1" dirty="0"/>
              <a:t>Wednesday 28th February</a:t>
            </a:r>
            <a:r>
              <a:rPr lang="en-US" sz="1800" dirty="0"/>
              <a:t> (week 8) </a:t>
            </a:r>
            <a:r>
              <a:rPr lang="en-US" sz="1800" i="1" dirty="0"/>
              <a:t>held outside standard teaching hours</a:t>
            </a:r>
            <a:r>
              <a:rPr lang="en-US" sz="1800" dirty="0"/>
              <a:t> in the afternoon from 14.00-16.00.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3E74"/>
                </a:solidFill>
              </a:rPr>
              <a:t>Does not contribute to the final grade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3E74"/>
                </a:solidFill>
              </a:rPr>
              <a:t>Feedback will be given in a meeting with a demonstrator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3E74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Office Hours</a:t>
            </a:r>
            <a:r>
              <a:rPr lang="en-US" dirty="0"/>
              <a:t>. Two per week with the lecturer, see Blackboard for times and locations.</a:t>
            </a:r>
          </a:p>
          <a:p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583B0D-D258-6FD0-45B4-3CE4A2543A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83" t="31236" r="13227" b="16427"/>
          <a:stretch/>
        </p:blipFill>
        <p:spPr>
          <a:xfrm>
            <a:off x="0" y="781776"/>
            <a:ext cx="781777" cy="7678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573999-F939-EB11-762B-400953335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32104"/>
            <a:ext cx="801443" cy="83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728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EDE-1246-37A6-12C1-CA0A4C39E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55" y="32596"/>
            <a:ext cx="6172200" cy="380667"/>
          </a:xfrm>
        </p:spPr>
        <p:txBody>
          <a:bodyPr/>
          <a:lstStyle/>
          <a:p>
            <a:r>
              <a:rPr lang="en-GB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BF3E6-18EC-66B3-0924-04F2D5DA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486336"/>
            <a:ext cx="6172200" cy="4170827"/>
          </a:xfrm>
        </p:spPr>
        <p:txBody>
          <a:bodyPr/>
          <a:lstStyle/>
          <a:p>
            <a:r>
              <a:rPr lang="en-US" dirty="0"/>
              <a:t>The course is assessed on a single </a:t>
            </a:r>
            <a:br>
              <a:rPr lang="en-US" dirty="0"/>
            </a:br>
            <a:r>
              <a:rPr lang="en-US" b="1" dirty="0"/>
              <a:t>one-day practical exam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is provisionally scheduled for 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00000"/>
                </a:solidFill>
              </a:rPr>
              <a:t>29th April 2024 (first day of term 3) 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/>
              <a:t>but you should check your exam timetable. </a:t>
            </a:r>
          </a:p>
          <a:p>
            <a:r>
              <a:rPr lang="en-US" dirty="0"/>
              <a:t>In the exam students will complete tasks set out in a </a:t>
            </a:r>
            <a:r>
              <a:rPr lang="en-US" dirty="0" err="1"/>
              <a:t>Jupyter</a:t>
            </a:r>
            <a:r>
              <a:rPr lang="en-US" dirty="0"/>
              <a:t> notebook on a Physics PC in the Physics Computer suite</a:t>
            </a:r>
          </a:p>
          <a:p>
            <a:pPr lvl="1"/>
            <a:r>
              <a:rPr lang="en-US" dirty="0">
                <a:solidFill>
                  <a:srgbClr val="003E74"/>
                </a:solidFill>
              </a:rPr>
              <a:t>Much like the weekly exercises </a:t>
            </a:r>
          </a:p>
          <a:p>
            <a:pPr lvl="1"/>
            <a:r>
              <a:rPr lang="en-US" dirty="0">
                <a:solidFill>
                  <a:srgbClr val="003E74"/>
                </a:solidFill>
              </a:rPr>
              <a:t>Feedback test in week 8 is a shorter version. </a:t>
            </a:r>
          </a:p>
          <a:p>
            <a:r>
              <a:rPr lang="en-US" dirty="0"/>
              <a:t>The exam will be split into two parts.</a:t>
            </a:r>
          </a:p>
          <a:p>
            <a:r>
              <a:rPr lang="en-US" dirty="0">
                <a:solidFill>
                  <a:srgbClr val="C00000"/>
                </a:solidFill>
              </a:rPr>
              <a:t>Students with special exam arrangements should contact the lecturers asap.</a:t>
            </a:r>
          </a:p>
          <a:p>
            <a:r>
              <a:rPr lang="en-US" dirty="0"/>
              <a:t>No other work contributes to the final course mark.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208784-B34B-F9C2-B824-49E15A25A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344" y="0"/>
            <a:ext cx="2055655" cy="153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492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2217F-CB97-D912-2AEA-3EDA47B6C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Comments on group 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9B18E-B0D6-F435-828C-16033DB3A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83" y="722026"/>
            <a:ext cx="6781218" cy="4101259"/>
          </a:xfrm>
        </p:spPr>
        <p:txBody>
          <a:bodyPr/>
          <a:lstStyle/>
          <a:p>
            <a:r>
              <a:rPr lang="en-GB" dirty="0"/>
              <a:t>Based on the feedback on previous </a:t>
            </a:r>
            <a:br>
              <a:rPr lang="en-GB" dirty="0"/>
            </a:br>
            <a:r>
              <a:rPr lang="en-GB" dirty="0"/>
              <a:t>group-based teaching, here all </a:t>
            </a:r>
            <a:br>
              <a:rPr lang="en-GB" dirty="0"/>
            </a:br>
            <a:r>
              <a:rPr lang="en-GB" dirty="0"/>
              <a:t>assessment is on individual submissions.</a:t>
            </a:r>
          </a:p>
          <a:p>
            <a:r>
              <a:rPr lang="en-GB" dirty="0"/>
              <a:t>The learning sessions in the computing lab are </a:t>
            </a:r>
            <a:r>
              <a:rPr lang="en-GB" b="1" dirty="0"/>
              <a:t>collaborative,</a:t>
            </a:r>
            <a:r>
              <a:rPr lang="en-GB" dirty="0"/>
              <a:t> so work together on the notebooks as much as possible.</a:t>
            </a:r>
          </a:p>
          <a:p>
            <a:r>
              <a:rPr lang="en-GB" dirty="0"/>
              <a:t>Working together is not just the nice thing to do!</a:t>
            </a:r>
          </a:p>
          <a:p>
            <a:pPr lvl="1">
              <a:buFont typeface="+mj-lt"/>
              <a:buAutoNum type="arabicPeriod"/>
            </a:pPr>
            <a:r>
              <a:rPr lang="en-GB" dirty="0">
                <a:solidFill>
                  <a:schemeClr val="tx2"/>
                </a:solidFill>
              </a:rPr>
              <a:t>Even if you are get through the material quickly, we guarantee that you will understand it better if you help your colleagues understand it too.</a:t>
            </a:r>
          </a:p>
          <a:p>
            <a:pPr lvl="1">
              <a:buFont typeface="+mj-lt"/>
              <a:buAutoNum type="arabicPeriod"/>
            </a:pPr>
            <a:r>
              <a:rPr lang="en-GB" dirty="0">
                <a:solidFill>
                  <a:schemeClr val="tx2"/>
                </a:solidFill>
              </a:rPr>
              <a:t>Even if you know this all already, a </a:t>
            </a:r>
            <a:br>
              <a:rPr lang="en-GB" dirty="0">
                <a:solidFill>
                  <a:schemeClr val="tx2"/>
                </a:solidFill>
              </a:rPr>
            </a:br>
            <a:r>
              <a:rPr lang="en-GB" dirty="0">
                <a:solidFill>
                  <a:schemeClr val="tx2"/>
                </a:solidFill>
              </a:rPr>
              <a:t>key part of the assessment is </a:t>
            </a:r>
            <a:br>
              <a:rPr lang="en-GB" dirty="0">
                <a:solidFill>
                  <a:schemeClr val="tx2"/>
                </a:solidFill>
              </a:rPr>
            </a:br>
            <a:r>
              <a:rPr lang="en-GB" b="1" dirty="0">
                <a:solidFill>
                  <a:schemeClr val="tx2"/>
                </a:solidFill>
              </a:rPr>
              <a:t>explaining</a:t>
            </a:r>
            <a:r>
              <a:rPr lang="en-GB" dirty="0">
                <a:solidFill>
                  <a:schemeClr val="tx2"/>
                </a:solidFill>
              </a:rPr>
              <a:t> why you did what you did.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33BADB-DB52-AEBB-77A0-C46563220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344" y="0"/>
            <a:ext cx="1815656" cy="15474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3B1E59-531F-0A59-2EC7-05B9F9C49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643" y="3407182"/>
            <a:ext cx="2160357" cy="120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816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EDE-1246-37A6-12C1-CA0A4C39E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Language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BF3E6-18EC-66B3-0924-04F2D5DA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605" y="874427"/>
            <a:ext cx="5660031" cy="349894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course will use </a:t>
            </a:r>
            <a:r>
              <a:rPr lang="en-US" b="1" dirty="0"/>
              <a:t>python</a:t>
            </a:r>
            <a:r>
              <a:rPr lang="en-US" dirty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We do not assume knowledge beyond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that seen in compulsory courses.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We assume that you are familiar with this and the focus of the feedback sessions is to be the material of this course and not coding questions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will use the </a:t>
            </a:r>
            <a:r>
              <a:rPr lang="en-US" b="1" dirty="0"/>
              <a:t>markdown language</a:t>
            </a:r>
            <a:r>
              <a:rPr lang="en-US" dirty="0"/>
              <a:t> to write text in </a:t>
            </a:r>
            <a:r>
              <a:rPr lang="en-US" dirty="0" err="1"/>
              <a:t>Jupyter</a:t>
            </a:r>
            <a:r>
              <a:rPr lang="en-US" dirty="0"/>
              <a:t> notebooks.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Si</a:t>
            </a:r>
            <a:r>
              <a:rPr lang="en-US" dirty="0">
                <a:solidFill>
                  <a:srgbClr val="002060"/>
                </a:solidFill>
              </a:rPr>
              <a:t>mple, learn what we need today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use basic </a:t>
            </a:r>
            <a:r>
              <a:rPr lang="en-US" b="1" dirty="0"/>
              <a:t>LaTeX</a:t>
            </a:r>
            <a:r>
              <a:rPr lang="en-US" dirty="0"/>
              <a:t> in the text for equations.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Only basics, learn what we need today.</a:t>
            </a:r>
          </a:p>
          <a:p>
            <a:endParaRPr lang="en-GB" dirty="0"/>
          </a:p>
        </p:txBody>
      </p:sp>
      <p:pic>
        <p:nvPicPr>
          <p:cNvPr id="7" name="Picture 6" descr="A brown and white snake&#10;&#10;Description automatically generated">
            <a:extLst>
              <a:ext uri="{FF2B5EF4-FFF2-40B4-BE49-F238E27FC236}">
                <a16:creationId xmlns:a16="http://schemas.microsoft.com/office/drawing/2014/main" id="{9C149E18-379A-28AB-1F7C-171ED95A5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1606"/>
            <a:ext cx="1124943" cy="1088031"/>
          </a:xfrm>
          <a:prstGeom prst="rect">
            <a:avLst/>
          </a:prstGeom>
        </p:spPr>
      </p:pic>
      <p:pic>
        <p:nvPicPr>
          <p:cNvPr id="9" name="Picture 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67CE056-D60C-8F33-3A0D-0796BB288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73838"/>
            <a:ext cx="1158007" cy="48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14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EDE-1246-37A6-12C1-CA0A4C39E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Hardware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BF3E6-18EC-66B3-0924-04F2D5DA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2422" y="874427"/>
            <a:ext cx="4552677" cy="383717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Assessment will be on a PC from the Physics computer suite only.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Weekly work can be performed on the Physics lab PCs.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Laptops Not Needed</a:t>
            </a:r>
          </a:p>
          <a:p>
            <a:pPr lvl="1"/>
            <a:r>
              <a:rPr lang="en-US" dirty="0">
                <a:solidFill>
                  <a:srgbClr val="002060"/>
                </a:solidFill>
              </a:rPr>
              <a:t>You are welcome to use your own machine for this course but we do not support any machine other than the PCs in the computer lab. 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5866ED-93E1-86E5-A133-842BF1553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8740"/>
            <a:ext cx="1962423" cy="13146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78D36A-3021-289D-DDB6-41224D109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0127"/>
            <a:ext cx="1846492" cy="133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202376"/>
      </p:ext>
    </p:extLst>
  </p:cSld>
  <p:clrMapOvr>
    <a:masterClrMapping/>
  </p:clrMapOvr>
</p:sld>
</file>

<file path=ppt/theme/theme1.xml><?xml version="1.0" encoding="utf-8"?>
<a:theme xmlns:a="http://schemas.openxmlformats.org/drawingml/2006/main" name="Imperial College London Theme">
  <a:themeElements>
    <a:clrScheme name="Imperial College London Presentation">
      <a:dk1>
        <a:srgbClr val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Imperial College London Presentation">
      <a:dk1>
        <a:srgbClr val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Imperial College London Presentation">
      <a:dk1>
        <a:srgbClr val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24410</TotalTime>
  <Words>821</Words>
  <Application>Microsoft Office PowerPoint</Application>
  <PresentationFormat>Custom</PresentationFormat>
  <Paragraphs>78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Imperial College London Theme</vt:lpstr>
      <vt:lpstr>PHYS60022/70073  Data Science and Machine Learning for Physics</vt:lpstr>
      <vt:lpstr>BLACKBOARD</vt:lpstr>
      <vt:lpstr>How the course is taught</vt:lpstr>
      <vt:lpstr>Each week</vt:lpstr>
      <vt:lpstr>Additional Resources</vt:lpstr>
      <vt:lpstr>Assessment</vt:lpstr>
      <vt:lpstr>Comments on group working</vt:lpstr>
      <vt:lpstr>Computing Language Requirements</vt:lpstr>
      <vt:lpstr>Hardware Requirements</vt:lpstr>
      <vt:lpstr>Bibliography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Abby Bolt</dc:creator>
  <cp:lastModifiedBy>Evans, Tim S</cp:lastModifiedBy>
  <cp:revision>101</cp:revision>
  <dcterms:created xsi:type="dcterms:W3CDTF">2017-02-16T14:49:58Z</dcterms:created>
  <dcterms:modified xsi:type="dcterms:W3CDTF">2024-01-08T16:05:33Z</dcterms:modified>
</cp:coreProperties>
</file>

<file path=docProps/thumbnail.jpeg>
</file>